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4" r:id="rId15"/>
    <p:sldId id="269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7680-C923-4263-BC3A-C6FF60DE2899}" type="datetimeFigureOut">
              <a:rPr lang="ru-RU" smtClean="0"/>
              <a:t>10.02.2025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69CD-3CA1-4E3A-82FC-EF97EC6EA87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7680-C923-4263-BC3A-C6FF60DE2899}" type="datetimeFigureOut">
              <a:rPr lang="ru-RU" smtClean="0"/>
              <a:t>10.02.2025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69CD-3CA1-4E3A-82FC-EF97EC6EA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7680-C923-4263-BC3A-C6FF60DE2899}" type="datetimeFigureOut">
              <a:rPr lang="ru-RU" smtClean="0"/>
              <a:t>10.02.2025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69CD-3CA1-4E3A-82FC-EF97EC6EA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7680-C923-4263-BC3A-C6FF60DE2899}" type="datetimeFigureOut">
              <a:rPr lang="ru-RU" smtClean="0"/>
              <a:t>10.02.2025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69CD-3CA1-4E3A-82FC-EF97EC6EA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7680-C923-4263-BC3A-C6FF60DE2899}" type="datetimeFigureOut">
              <a:rPr lang="ru-RU" smtClean="0"/>
              <a:t>10.02.2025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13D69CD-3CA1-4E3A-82FC-EF97EC6EA87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7680-C923-4263-BC3A-C6FF60DE2899}" type="datetimeFigureOut">
              <a:rPr lang="ru-RU" smtClean="0"/>
              <a:t>10.02.2025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69CD-3CA1-4E3A-82FC-EF97EC6EA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7680-C923-4263-BC3A-C6FF60DE2899}" type="datetimeFigureOut">
              <a:rPr lang="ru-RU" smtClean="0"/>
              <a:t>10.02.2025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69CD-3CA1-4E3A-82FC-EF97EC6EA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7680-C923-4263-BC3A-C6FF60DE2899}" type="datetimeFigureOut">
              <a:rPr lang="ru-RU" smtClean="0"/>
              <a:t>10.02.2025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69CD-3CA1-4E3A-82FC-EF97EC6EA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7680-C923-4263-BC3A-C6FF60DE2899}" type="datetimeFigureOut">
              <a:rPr lang="ru-RU" smtClean="0"/>
              <a:t>10.02.2025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69CD-3CA1-4E3A-82FC-EF97EC6EA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7680-C923-4263-BC3A-C6FF60DE2899}" type="datetimeFigureOut">
              <a:rPr lang="ru-RU" smtClean="0"/>
              <a:t>10.02.2025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69CD-3CA1-4E3A-82FC-EF97EC6EA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7680-C923-4263-BC3A-C6FF60DE2899}" type="datetimeFigureOut">
              <a:rPr lang="ru-RU" smtClean="0"/>
              <a:t>10.02.2025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69CD-3CA1-4E3A-82FC-EF97EC6EA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84B7680-C923-4263-BC3A-C6FF60DE2899}" type="datetimeFigureOut">
              <a:rPr lang="ru-RU" smtClean="0"/>
              <a:t>10.02.2025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13D69CD-3CA1-4E3A-82FC-EF97EC6EA87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42-&#1081;_&#1089;&#1090;&#1088;&#1077;&#1083;&#1082;&#1086;&#1074;&#1099;&#1081;_&#1082;&#1086;&#1088;&#1087;&#1091;&#1089;" TargetMode="External"/><Relationship Id="rId2" Type="http://schemas.openxmlformats.org/officeDocument/2006/relationships/hyperlink" Target="https://adm-krom.ru/histor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amyat-naroda.ru/" TargetMode="External"/><Relationship Id="rId5" Type="http://schemas.openxmlformats.org/officeDocument/2006/relationships/hyperlink" Target="https://pamyat-naroda.ru/heroes/memorial-chelovek_dopolnitelnoe_donesenie57566422/" TargetMode="External"/><Relationship Id="rId4" Type="http://schemas.openxmlformats.org/officeDocument/2006/relationships/hyperlink" Target="https://topwar.ru/31120-velikaya-kurskaya-bitva-operaciya-kutuzov.html?ysclid=lkfqkeezdb86718100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928802"/>
            <a:ext cx="8229600" cy="25717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След Великой Отечественной войны в истории моей семьи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4572008"/>
            <a:ext cx="3357586" cy="128588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Подготовил: </a:t>
            </a:r>
          </a:p>
          <a:p>
            <a:r>
              <a:rPr lang="ru-RU" sz="1800" dirty="0" smtClean="0"/>
              <a:t>Острый Георгий Ильич, </a:t>
            </a:r>
          </a:p>
          <a:p>
            <a:r>
              <a:rPr lang="ru-RU" sz="1800" dirty="0" smtClean="0"/>
              <a:t>МОАУ «СОШ № 70», </a:t>
            </a:r>
            <a:r>
              <a:rPr lang="ru-RU" sz="1800" dirty="0" smtClean="0"/>
              <a:t>5 </a:t>
            </a:r>
            <a:r>
              <a:rPr lang="ru-RU" sz="1800" dirty="0" smtClean="0"/>
              <a:t>класс.</a:t>
            </a:r>
          </a:p>
          <a:p>
            <a:endParaRPr lang="ru-R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714480" y="214290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МОАУ «СОШ № 70</a:t>
            </a:r>
            <a:r>
              <a:rPr lang="ru-RU" sz="3200" dirty="0" smtClean="0"/>
              <a:t>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4572032" cy="6429420"/>
          </a:xfrm>
        </p:spPr>
        <p:txBody>
          <a:bodyPr>
            <a:normAutofit/>
          </a:bodyPr>
          <a:lstStyle/>
          <a:p>
            <a:r>
              <a:rPr lang="ru-RU" dirty="0" smtClean="0"/>
              <a:t>У него было написано его место захоронения. Мы с братом посмотрели по картам мест захоронения и обнаружили, что в Алексеевке действительно есть братская </a:t>
            </a:r>
            <a:r>
              <a:rPr lang="ru-RU" dirty="0" smtClean="0"/>
              <a:t>могила.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500042"/>
            <a:ext cx="4252921" cy="547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перешли на сайт администрации </a:t>
            </a:r>
            <a:r>
              <a:rPr lang="ru-RU" dirty="0" err="1" smtClean="0"/>
              <a:t>Кромского</a:t>
            </a:r>
            <a:r>
              <a:rPr lang="ru-RU" dirty="0" smtClean="0"/>
              <a:t> района. Благодаря тому, что администрация чтит историческую память своего края, мы смогли найти информацию о военной операции в которой принимал участие и погиб мой прадед Дерябин Н.И.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«В годы Второй мировой войны Кромы были захвачены немецкими войсками 2 октября 1941 года. А летом 1943 года в районе Орла и Кром осуществлялась знаменитая наступательная операция «Кутузов», в результате которой Кромы были освобождены нашими войсками 6 августа 1943 года.»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357166"/>
            <a:ext cx="3900486" cy="5952194"/>
          </a:xfrm>
        </p:spPr>
        <p:txBody>
          <a:bodyPr>
            <a:normAutofit/>
          </a:bodyPr>
          <a:lstStyle/>
          <a:p>
            <a:r>
              <a:rPr lang="ru-RU" dirty="0" smtClean="0"/>
              <a:t>Мы стали изучать информации про операцию «Кутузов» и на сайте «Военное обозрение» нашли карту боевых </a:t>
            </a:r>
            <a:r>
              <a:rPr lang="ru-RU" dirty="0" smtClean="0"/>
              <a:t>действий.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4473583" cy="434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 </a:t>
            </a:r>
            <a:r>
              <a:rPr lang="ru-RU" dirty="0" smtClean="0"/>
              <a:t>изучении данной карты и сопоставлении информации и дат с датой смерти моего прадеда, мною было установлено, что Николай Иванович погиб на предпоследнем этапе операции «Кутузов» в составе 48-й армии.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поисках информации про 48-ю армию, мы узнали, что Дерябин Николай воевал в рядах центрального фронта, 48-й армии (2го формирования), 42-го стрелкового корпуса, 399-й стрелковой дивизии, 1345-го стрелкового </a:t>
            </a:r>
            <a:r>
              <a:rPr lang="ru-RU" dirty="0" smtClean="0"/>
              <a:t>полка.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Исследование потерь во время Великой Отечественной войны в нашей семье привело к обнаружению значимых фактов, которые позволили нам более глубоко понять воздействие войны на нашу родословную. Эти результаты предоставляют важные свидетельства о том, как разные члены нашей семьи переживали этот трагический период и какие приоритеты для них были наиболее значимыми.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Исследование семейной истории в контексте Великой Отечественной войны служит не только увековечиванию памяти о родственниках, но и несет вклад в контекст истории Оренбургской области и России. Подлинный интерес и труд по раскрытию этих историй являются неоценимыми для сохранения национальной и семейной памяти для меня и моей семьи.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источников и использованной литературы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lnSpc>
                <a:spcPct val="170000"/>
              </a:lnSpc>
            </a:pPr>
            <a:r>
              <a:rPr lang="ru-RU" sz="2900" dirty="0" smtClean="0"/>
              <a:t>Администрация </a:t>
            </a:r>
            <a:r>
              <a:rPr lang="ru-RU" sz="2900" dirty="0" err="1" smtClean="0"/>
              <a:t>Кромского</a:t>
            </a:r>
            <a:r>
              <a:rPr lang="ru-RU" sz="2900" dirty="0" smtClean="0"/>
              <a:t> Района. Официальный сайт. Историческая справка. [Электронный ресурс]. </a:t>
            </a:r>
            <a:r>
              <a:rPr lang="en-GB" sz="2900" dirty="0" smtClean="0"/>
              <a:t>URL</a:t>
            </a:r>
            <a:r>
              <a:rPr lang="ru-RU" sz="2900" dirty="0" smtClean="0"/>
              <a:t>: </a:t>
            </a:r>
            <a:r>
              <a:rPr lang="en-GB" sz="2900" u="sng" dirty="0" smtClean="0">
                <a:hlinkClick r:id="rId2"/>
              </a:rPr>
              <a:t>h</a:t>
            </a:r>
            <a:r>
              <a:rPr lang="ru-RU" sz="2900" u="sng" dirty="0" err="1" smtClean="0">
                <a:hlinkClick r:id="rId2"/>
              </a:rPr>
              <a:t>ttps</a:t>
            </a:r>
            <a:r>
              <a:rPr lang="ru-RU" sz="2900" u="sng" dirty="0" smtClean="0">
                <a:hlinkClick r:id="rId2"/>
              </a:rPr>
              <a:t>://</a:t>
            </a:r>
            <a:r>
              <a:rPr lang="ru-RU" sz="2900" u="sng" dirty="0" err="1" smtClean="0">
                <a:hlinkClick r:id="rId2"/>
              </a:rPr>
              <a:t>adm-krom.ru</a:t>
            </a:r>
            <a:r>
              <a:rPr lang="ru-RU" sz="2900" u="sng" dirty="0" smtClean="0">
                <a:hlinkClick r:id="rId2"/>
              </a:rPr>
              <a:t>/</a:t>
            </a:r>
            <a:r>
              <a:rPr lang="ru-RU" sz="2900" u="sng" dirty="0" err="1" smtClean="0">
                <a:hlinkClick r:id="rId2"/>
              </a:rPr>
              <a:t>history</a:t>
            </a:r>
            <a:r>
              <a:rPr lang="ru-RU" sz="2900" dirty="0" smtClean="0"/>
              <a:t> </a:t>
            </a:r>
          </a:p>
          <a:p>
            <a:pPr lvl="0">
              <a:lnSpc>
                <a:spcPct val="170000"/>
              </a:lnSpc>
            </a:pPr>
            <a:r>
              <a:rPr lang="ru-RU" sz="2900" dirty="0" err="1" smtClean="0"/>
              <a:t>Википедия</a:t>
            </a:r>
            <a:r>
              <a:rPr lang="ru-RU" sz="2900" dirty="0" smtClean="0"/>
              <a:t>. 42-й стрелковый корпус — </a:t>
            </a:r>
            <a:r>
              <a:rPr lang="ru-RU" sz="2900" dirty="0" err="1" smtClean="0"/>
              <a:t>Википедия</a:t>
            </a:r>
            <a:r>
              <a:rPr lang="ru-RU" sz="2900" dirty="0" smtClean="0"/>
              <a:t>. [Электронный ресурс]. </a:t>
            </a:r>
            <a:r>
              <a:rPr lang="en-GB" sz="2900" dirty="0" smtClean="0"/>
              <a:t>URL</a:t>
            </a:r>
            <a:r>
              <a:rPr lang="ru-RU" sz="2900" dirty="0" smtClean="0"/>
              <a:t>: </a:t>
            </a:r>
            <a:r>
              <a:rPr lang="en-GB" sz="2900" u="sng" dirty="0" smtClean="0">
                <a:hlinkClick r:id="rId3"/>
              </a:rPr>
              <a:t>h</a:t>
            </a:r>
            <a:r>
              <a:rPr lang="ru-RU" sz="2900" u="sng" dirty="0" err="1" smtClean="0">
                <a:hlinkClick r:id="rId3"/>
              </a:rPr>
              <a:t>ttps</a:t>
            </a:r>
            <a:r>
              <a:rPr lang="ru-RU" sz="2900" u="sng" dirty="0" smtClean="0">
                <a:hlinkClick r:id="rId3"/>
              </a:rPr>
              <a:t>://</a:t>
            </a:r>
            <a:r>
              <a:rPr lang="ru-RU" sz="2900" u="sng" dirty="0" err="1" smtClean="0">
                <a:hlinkClick r:id="rId3"/>
              </a:rPr>
              <a:t>ru.wikipedia.org</a:t>
            </a:r>
            <a:r>
              <a:rPr lang="ru-RU" sz="2900" u="sng" dirty="0" smtClean="0">
                <a:hlinkClick r:id="rId3"/>
              </a:rPr>
              <a:t>/</a:t>
            </a:r>
            <a:r>
              <a:rPr lang="ru-RU" sz="2900" u="sng" dirty="0" err="1" smtClean="0">
                <a:hlinkClick r:id="rId3"/>
              </a:rPr>
              <a:t>wiki</a:t>
            </a:r>
            <a:r>
              <a:rPr lang="ru-RU" sz="2900" u="sng" dirty="0" smtClean="0">
                <a:hlinkClick r:id="rId3"/>
              </a:rPr>
              <a:t>/42-й_стрелковый_корпус</a:t>
            </a:r>
            <a:r>
              <a:rPr lang="ru-RU" sz="2900" dirty="0" smtClean="0"/>
              <a:t> </a:t>
            </a:r>
          </a:p>
          <a:p>
            <a:pPr lvl="0">
              <a:lnSpc>
                <a:spcPct val="170000"/>
              </a:lnSpc>
            </a:pPr>
            <a:r>
              <a:rPr lang="ru-RU" sz="2900" dirty="0" smtClean="0"/>
              <a:t>Военное обозрение. Великая Курская битва: операция «Кутузов». [Электронный ресурс]. </a:t>
            </a:r>
            <a:r>
              <a:rPr lang="en-GB" sz="2900" dirty="0" smtClean="0"/>
              <a:t>URL</a:t>
            </a:r>
            <a:r>
              <a:rPr lang="ru-RU" sz="2900" dirty="0" smtClean="0"/>
              <a:t>: </a:t>
            </a:r>
            <a:r>
              <a:rPr lang="en-GB" sz="2900" u="sng" dirty="0" smtClean="0">
                <a:hlinkClick r:id="rId4"/>
              </a:rPr>
              <a:t>h</a:t>
            </a:r>
            <a:r>
              <a:rPr lang="en-US" sz="2900" u="sng" dirty="0" err="1" smtClean="0">
                <a:hlinkClick r:id="rId4"/>
              </a:rPr>
              <a:t>ttps</a:t>
            </a:r>
            <a:r>
              <a:rPr lang="ru-RU" sz="2900" u="sng" dirty="0" smtClean="0">
                <a:hlinkClick r:id="rId4"/>
              </a:rPr>
              <a:t>://</a:t>
            </a:r>
            <a:r>
              <a:rPr lang="en-US" sz="2900" u="sng" dirty="0" err="1" smtClean="0">
                <a:hlinkClick r:id="rId4"/>
              </a:rPr>
              <a:t>topwar</a:t>
            </a:r>
            <a:r>
              <a:rPr lang="ru-RU" sz="2900" u="sng" dirty="0" smtClean="0">
                <a:hlinkClick r:id="rId4"/>
              </a:rPr>
              <a:t>.</a:t>
            </a:r>
            <a:r>
              <a:rPr lang="en-US" sz="2900" u="sng" dirty="0" err="1" smtClean="0">
                <a:hlinkClick r:id="rId4"/>
              </a:rPr>
              <a:t>ru</a:t>
            </a:r>
            <a:r>
              <a:rPr lang="ru-RU" sz="2900" u="sng" dirty="0" smtClean="0">
                <a:hlinkClick r:id="rId4"/>
              </a:rPr>
              <a:t>/31120-</a:t>
            </a:r>
            <a:r>
              <a:rPr lang="en-US" sz="2900" u="sng" dirty="0" err="1" smtClean="0">
                <a:hlinkClick r:id="rId4"/>
              </a:rPr>
              <a:t>velikaya</a:t>
            </a:r>
            <a:r>
              <a:rPr lang="ru-RU" sz="2900" u="sng" dirty="0" smtClean="0">
                <a:hlinkClick r:id="rId4"/>
              </a:rPr>
              <a:t>-</a:t>
            </a:r>
            <a:r>
              <a:rPr lang="en-US" sz="2900" u="sng" dirty="0" err="1" smtClean="0">
                <a:hlinkClick r:id="rId4"/>
              </a:rPr>
              <a:t>kurskaya</a:t>
            </a:r>
            <a:r>
              <a:rPr lang="ru-RU" sz="2900" u="sng" dirty="0" smtClean="0">
                <a:hlinkClick r:id="rId4"/>
              </a:rPr>
              <a:t>-</a:t>
            </a:r>
            <a:r>
              <a:rPr lang="en-US" sz="2900" u="sng" dirty="0" err="1" smtClean="0">
                <a:hlinkClick r:id="rId4"/>
              </a:rPr>
              <a:t>bitva</a:t>
            </a:r>
            <a:r>
              <a:rPr lang="ru-RU" sz="2900" u="sng" dirty="0" smtClean="0">
                <a:hlinkClick r:id="rId4"/>
              </a:rPr>
              <a:t>-</a:t>
            </a:r>
            <a:r>
              <a:rPr lang="en-US" sz="2900" u="sng" dirty="0" err="1" smtClean="0">
                <a:hlinkClick r:id="rId4"/>
              </a:rPr>
              <a:t>operaciya</a:t>
            </a:r>
            <a:r>
              <a:rPr lang="ru-RU" sz="2900" u="sng" dirty="0" smtClean="0">
                <a:hlinkClick r:id="rId4"/>
              </a:rPr>
              <a:t>-</a:t>
            </a:r>
            <a:r>
              <a:rPr lang="en-US" sz="2900" u="sng" dirty="0" err="1" smtClean="0">
                <a:hlinkClick r:id="rId4"/>
              </a:rPr>
              <a:t>kutuzov</a:t>
            </a:r>
            <a:r>
              <a:rPr lang="ru-RU" sz="2900" u="sng" dirty="0" smtClean="0">
                <a:hlinkClick r:id="rId4"/>
              </a:rPr>
              <a:t>.</a:t>
            </a:r>
            <a:r>
              <a:rPr lang="en-US" sz="2900" u="sng" dirty="0" smtClean="0">
                <a:hlinkClick r:id="rId4"/>
              </a:rPr>
              <a:t>html</a:t>
            </a:r>
            <a:r>
              <a:rPr lang="ru-RU" sz="2900" u="sng" dirty="0" smtClean="0">
                <a:hlinkClick r:id="rId4"/>
              </a:rPr>
              <a:t>?</a:t>
            </a:r>
            <a:r>
              <a:rPr lang="en-US" sz="2900" u="sng" dirty="0" err="1" smtClean="0">
                <a:hlinkClick r:id="rId4"/>
              </a:rPr>
              <a:t>ysclid</a:t>
            </a:r>
            <a:r>
              <a:rPr lang="ru-RU" sz="2900" u="sng" dirty="0" smtClean="0">
                <a:hlinkClick r:id="rId4"/>
              </a:rPr>
              <a:t>=</a:t>
            </a:r>
            <a:r>
              <a:rPr lang="en-US" sz="2900" u="sng" dirty="0" err="1" smtClean="0">
                <a:hlinkClick r:id="rId4"/>
              </a:rPr>
              <a:t>lkfqkeezdb</a:t>
            </a:r>
            <a:r>
              <a:rPr lang="ru-RU" sz="2900" u="sng" dirty="0" smtClean="0">
                <a:hlinkClick r:id="rId4"/>
              </a:rPr>
              <a:t>867181002</a:t>
            </a:r>
            <a:r>
              <a:rPr lang="ru-RU" sz="2900" dirty="0" smtClean="0"/>
              <a:t> </a:t>
            </a:r>
          </a:p>
          <a:p>
            <a:pPr lvl="0">
              <a:lnSpc>
                <a:spcPct val="170000"/>
              </a:lnSpc>
            </a:pPr>
            <a:r>
              <a:rPr lang="ru-RU" sz="2900" dirty="0" err="1" smtClean="0"/>
              <a:t>Дирябин</a:t>
            </a:r>
            <a:r>
              <a:rPr lang="ru-RU" sz="2900" dirty="0" smtClean="0"/>
              <a:t> Николай Иванович :: Память народа [Электронный ресурс]. </a:t>
            </a:r>
            <a:r>
              <a:rPr lang="en-GB" sz="2900" dirty="0" smtClean="0"/>
              <a:t>URL</a:t>
            </a:r>
            <a:r>
              <a:rPr lang="ru-RU" sz="2900" dirty="0" smtClean="0"/>
              <a:t>: </a:t>
            </a:r>
            <a:r>
              <a:rPr lang="en-GB" sz="2900" u="sng" dirty="0" smtClean="0">
                <a:hlinkClick r:id="rId5"/>
              </a:rPr>
              <a:t>https</a:t>
            </a:r>
            <a:r>
              <a:rPr lang="ru-RU" sz="2900" u="sng" dirty="0" smtClean="0">
                <a:hlinkClick r:id="rId5"/>
              </a:rPr>
              <a:t>://</a:t>
            </a:r>
            <a:r>
              <a:rPr lang="en-GB" sz="2900" u="sng" dirty="0" err="1" smtClean="0">
                <a:hlinkClick r:id="rId5"/>
              </a:rPr>
              <a:t>pamyat</a:t>
            </a:r>
            <a:r>
              <a:rPr lang="ru-RU" sz="2900" u="sng" dirty="0" smtClean="0">
                <a:hlinkClick r:id="rId5"/>
              </a:rPr>
              <a:t>-</a:t>
            </a:r>
            <a:r>
              <a:rPr lang="en-GB" sz="2900" u="sng" dirty="0" err="1" smtClean="0">
                <a:hlinkClick r:id="rId5"/>
              </a:rPr>
              <a:t>naroda</a:t>
            </a:r>
            <a:r>
              <a:rPr lang="ru-RU" sz="2900" u="sng" dirty="0" smtClean="0">
                <a:hlinkClick r:id="rId5"/>
              </a:rPr>
              <a:t>.</a:t>
            </a:r>
            <a:r>
              <a:rPr lang="en-GB" sz="2900" u="sng" dirty="0" err="1" smtClean="0">
                <a:hlinkClick r:id="rId5"/>
              </a:rPr>
              <a:t>ru</a:t>
            </a:r>
            <a:r>
              <a:rPr lang="ru-RU" sz="2900" u="sng" dirty="0" smtClean="0">
                <a:hlinkClick r:id="rId5"/>
              </a:rPr>
              <a:t>/</a:t>
            </a:r>
            <a:r>
              <a:rPr lang="en-GB" sz="2900" u="sng" dirty="0" smtClean="0">
                <a:hlinkClick r:id="rId5"/>
              </a:rPr>
              <a:t>heroes</a:t>
            </a:r>
            <a:r>
              <a:rPr lang="ru-RU" sz="2900" u="sng" dirty="0" smtClean="0">
                <a:hlinkClick r:id="rId5"/>
              </a:rPr>
              <a:t>/</a:t>
            </a:r>
            <a:r>
              <a:rPr lang="en-GB" sz="2900" u="sng" dirty="0" smtClean="0">
                <a:hlinkClick r:id="rId5"/>
              </a:rPr>
              <a:t>memorial</a:t>
            </a:r>
            <a:r>
              <a:rPr lang="ru-RU" sz="2900" u="sng" dirty="0" smtClean="0">
                <a:hlinkClick r:id="rId5"/>
              </a:rPr>
              <a:t>-</a:t>
            </a:r>
            <a:r>
              <a:rPr lang="en-GB" sz="2900" u="sng" dirty="0" err="1" smtClean="0">
                <a:hlinkClick r:id="rId5"/>
              </a:rPr>
              <a:t>chelovek</a:t>
            </a:r>
            <a:r>
              <a:rPr lang="ru-RU" sz="2900" u="sng" dirty="0" smtClean="0">
                <a:hlinkClick r:id="rId5"/>
              </a:rPr>
              <a:t>_</a:t>
            </a:r>
            <a:r>
              <a:rPr lang="en-GB" sz="2900" u="sng" dirty="0" err="1" smtClean="0">
                <a:hlinkClick r:id="rId5"/>
              </a:rPr>
              <a:t>dopolnitelnoe</a:t>
            </a:r>
            <a:r>
              <a:rPr lang="ru-RU" sz="2900" u="sng" dirty="0" smtClean="0">
                <a:hlinkClick r:id="rId5"/>
              </a:rPr>
              <a:t>_</a:t>
            </a:r>
            <a:r>
              <a:rPr lang="en-GB" sz="2900" u="sng" dirty="0" err="1" smtClean="0">
                <a:hlinkClick r:id="rId5"/>
              </a:rPr>
              <a:t>donesenie</a:t>
            </a:r>
            <a:r>
              <a:rPr lang="ru-RU" sz="2900" u="sng" dirty="0" smtClean="0">
                <a:hlinkClick r:id="rId5"/>
              </a:rPr>
              <a:t>57566422/</a:t>
            </a:r>
            <a:r>
              <a:rPr lang="ru-RU" sz="2900" dirty="0" smtClean="0"/>
              <a:t> </a:t>
            </a:r>
          </a:p>
          <a:p>
            <a:pPr lvl="0">
              <a:lnSpc>
                <a:spcPct val="170000"/>
              </a:lnSpc>
            </a:pPr>
            <a:r>
              <a:rPr lang="ru-RU" sz="2900" dirty="0" smtClean="0"/>
              <a:t>Память </a:t>
            </a:r>
            <a:r>
              <a:rPr lang="ru-RU" sz="2900" dirty="0" err="1" smtClean="0"/>
              <a:t>народа::Подлинные</a:t>
            </a:r>
            <a:r>
              <a:rPr lang="ru-RU" sz="2900" dirty="0" smtClean="0"/>
              <a:t> документы о Второй Мировой войне. [Электронный ресурс]. </a:t>
            </a:r>
            <a:r>
              <a:rPr lang="en-GB" sz="2900" dirty="0" smtClean="0"/>
              <a:t>URL</a:t>
            </a:r>
            <a:r>
              <a:rPr lang="ru-RU" sz="2900" dirty="0" smtClean="0"/>
              <a:t>: </a:t>
            </a:r>
            <a:r>
              <a:rPr lang="en-GB" sz="2900" u="sng" dirty="0" smtClean="0">
                <a:hlinkClick r:id="rId6"/>
              </a:rPr>
              <a:t>h</a:t>
            </a:r>
            <a:r>
              <a:rPr lang="en-US" sz="2900" u="sng" dirty="0" err="1" smtClean="0">
                <a:hlinkClick r:id="rId6"/>
              </a:rPr>
              <a:t>ttps</a:t>
            </a:r>
            <a:r>
              <a:rPr lang="ru-RU" sz="2900" u="sng" dirty="0" smtClean="0">
                <a:hlinkClick r:id="rId6"/>
              </a:rPr>
              <a:t>://</a:t>
            </a:r>
            <a:r>
              <a:rPr lang="en-US" sz="2900" u="sng" dirty="0" err="1" smtClean="0">
                <a:hlinkClick r:id="rId6"/>
              </a:rPr>
              <a:t>pamyat</a:t>
            </a:r>
            <a:r>
              <a:rPr lang="ru-RU" sz="2900" u="sng" dirty="0" smtClean="0">
                <a:hlinkClick r:id="rId6"/>
              </a:rPr>
              <a:t>-</a:t>
            </a:r>
            <a:r>
              <a:rPr lang="en-US" sz="2900" u="sng" dirty="0" err="1" smtClean="0">
                <a:hlinkClick r:id="rId6"/>
              </a:rPr>
              <a:t>naroda</a:t>
            </a:r>
            <a:r>
              <a:rPr lang="ru-RU" sz="2900" u="sng" dirty="0" smtClean="0">
                <a:hlinkClick r:id="rId6"/>
              </a:rPr>
              <a:t>.</a:t>
            </a:r>
            <a:r>
              <a:rPr lang="en-US" sz="2900" u="sng" dirty="0" err="1" smtClean="0">
                <a:hlinkClick r:id="rId6"/>
              </a:rPr>
              <a:t>ru</a:t>
            </a:r>
            <a:r>
              <a:rPr lang="ru-RU" sz="29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Изучение семейных архивов, включая личные документы, письма, фотографии и дневники, связанные с периодом Великой Отечественной войны. Эти материалы предоставят уникальный и личный взгляд на воздействие войны на семейную жизнь.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Рассмотрение официальных документов, включая военные доклады, переписку и отчеты, связанные с военным периодом. Также включение в анализ исторических публикаций, касающихся воздействия войны на семейные структуры.</a:t>
            </a:r>
          </a:p>
          <a:p>
            <a:r>
              <a:rPr lang="ru-RU" dirty="0" smtClean="0"/>
              <a:t>Классификация и анализ архивных материалов с использованием качественных методов. Выделение общих тем и мотивов, связанных с войной, а также выявление индивидуальных особенностей каждой истории.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Сопоставление данных, полученных из различных источников, для выделения общих трендов и уникальных особенностей семейного опыта в контексте Великой Отечественной войны.</a:t>
            </a:r>
          </a:p>
          <a:p>
            <a:r>
              <a:rPr lang="ru-RU" dirty="0" smtClean="0"/>
              <a:t>Исследование будет проводиться с согласия членов семьи, и будет уделено внимание обеспечению конфиденциальности важных личных данных. Результаты исследования будут представлены анонимно, с учетом этических норм и правил.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Я </a:t>
            </a:r>
            <a:r>
              <a:rPr lang="ru-RU" dirty="0" smtClean="0"/>
              <a:t>заинтересовался этой темой, когда разговаривал со своей бабушкой на тему Великой Отечественной войны, она рассказывала мне про моих прадедов, которые пропали без вести. Далее я обратился к брату моей бабушки, который рассказал мне о том, что из нашей семьи пошли на войну 7 человек. У меня появилось желание найти хотя бы какую-нибудь информации о них, и я обратился к старшему брату за помощью. С ним мы зашли в архив министерства обороны Российской федерации и нашли информацию о двух </a:t>
            </a:r>
            <a:r>
              <a:rPr lang="ru-RU" dirty="0" smtClean="0"/>
              <a:t>прадедах.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результате исследований мы нашли данную информацию: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/>
              <a:t>результате исследований мы нашли данную информацию: </a:t>
            </a:r>
          </a:p>
          <a:p>
            <a:pPr fontAlgn="base">
              <a:buNone/>
            </a:pPr>
            <a:r>
              <a:rPr lang="ru-RU" b="1" dirty="0" smtClean="0"/>
              <a:t>Дерябин </a:t>
            </a:r>
            <a:r>
              <a:rPr lang="ru-RU" b="1" dirty="0" smtClean="0"/>
              <a:t>Федор Иванович</a:t>
            </a:r>
            <a:endParaRPr lang="ru-RU" dirty="0" smtClean="0"/>
          </a:p>
          <a:p>
            <a:pPr fontAlgn="base">
              <a:buNone/>
            </a:pPr>
            <a:r>
              <a:rPr lang="ru-RU" b="1" dirty="0" smtClean="0"/>
              <a:t>Документ, уточняющий потери</a:t>
            </a:r>
            <a:endParaRPr lang="ru-RU" dirty="0" smtClean="0"/>
          </a:p>
          <a:p>
            <a:pPr fontAlgn="base">
              <a:buNone/>
            </a:pPr>
            <a:r>
              <a:rPr lang="ru-RU" b="1" dirty="0" smtClean="0"/>
              <a:t>Дата рождения:</a:t>
            </a:r>
            <a:r>
              <a:rPr lang="ru-RU" dirty="0" smtClean="0"/>
              <a:t> __.__.1915</a:t>
            </a:r>
          </a:p>
          <a:p>
            <a:pPr fontAlgn="base">
              <a:buNone/>
            </a:pPr>
            <a:r>
              <a:rPr lang="ru-RU" b="1" dirty="0" smtClean="0"/>
              <a:t>Место рождения:</a:t>
            </a:r>
            <a:r>
              <a:rPr lang="ru-RU" dirty="0" smtClean="0"/>
              <a:t> Чкаловская обл., </a:t>
            </a:r>
            <a:r>
              <a:rPr lang="ru-RU" dirty="0" err="1" smtClean="0"/>
              <a:t>Шарлыкский</a:t>
            </a:r>
            <a:r>
              <a:rPr lang="ru-RU" dirty="0" smtClean="0"/>
              <a:t> р-н, </a:t>
            </a:r>
            <a:r>
              <a:rPr lang="ru-RU" dirty="0" err="1" smtClean="0"/>
              <a:t>Бораковский</a:t>
            </a:r>
            <a:r>
              <a:rPr lang="ru-RU" dirty="0" smtClean="0"/>
              <a:t> с/</a:t>
            </a:r>
            <a:r>
              <a:rPr lang="ru-RU" dirty="0" err="1" smtClean="0"/>
              <a:t>с</a:t>
            </a:r>
            <a:endParaRPr lang="ru-RU" dirty="0" smtClean="0"/>
          </a:p>
          <a:p>
            <a:pPr fontAlgn="base">
              <a:buNone/>
            </a:pPr>
            <a:r>
              <a:rPr lang="ru-RU" b="1" dirty="0" smtClean="0"/>
              <a:t>Дата призыва:</a:t>
            </a:r>
            <a:r>
              <a:rPr lang="ru-RU" dirty="0" smtClean="0"/>
              <a:t> 14.10.1937 </a:t>
            </a:r>
            <a:r>
              <a:rPr lang="ru-RU" dirty="0" err="1" smtClean="0"/>
              <a:t>Шарлыкский</a:t>
            </a:r>
            <a:r>
              <a:rPr lang="ru-RU" dirty="0" smtClean="0"/>
              <a:t> РВК, Чкаловская обл., </a:t>
            </a:r>
            <a:r>
              <a:rPr lang="ru-RU" dirty="0" err="1" smtClean="0"/>
              <a:t>Шарлыкский</a:t>
            </a:r>
            <a:r>
              <a:rPr lang="ru-RU" dirty="0" smtClean="0"/>
              <a:t> р-н</a:t>
            </a:r>
          </a:p>
          <a:p>
            <a:pPr fontAlgn="base">
              <a:buNone/>
            </a:pPr>
            <a:r>
              <a:rPr lang="ru-RU" b="1" dirty="0" smtClean="0"/>
              <a:t>Дата призыва:</a:t>
            </a:r>
            <a:r>
              <a:rPr lang="ru-RU" dirty="0" smtClean="0"/>
              <a:t> 14.10.1937</a:t>
            </a:r>
          </a:p>
          <a:p>
            <a:pPr fontAlgn="base">
              <a:buNone/>
            </a:pPr>
            <a:r>
              <a:rPr lang="ru-RU" b="1" dirty="0" smtClean="0"/>
              <a:t>Воинское звание:</a:t>
            </a:r>
            <a:r>
              <a:rPr lang="ru-RU" dirty="0" smtClean="0"/>
              <a:t> ст. сержант</a:t>
            </a:r>
          </a:p>
          <a:p>
            <a:pPr fontAlgn="base">
              <a:buNone/>
            </a:pPr>
            <a:r>
              <a:rPr lang="ru-RU" b="1" dirty="0" smtClean="0"/>
              <a:t>Последнее место службы:</a:t>
            </a:r>
            <a:r>
              <a:rPr lang="ru-RU" dirty="0" smtClean="0"/>
              <a:t> в/ч 17</a:t>
            </a:r>
          </a:p>
          <a:p>
            <a:pPr fontAlgn="base">
              <a:buNone/>
            </a:pPr>
            <a:r>
              <a:rPr lang="ru-RU" b="1" dirty="0" smtClean="0"/>
              <a:t>Дата выбытия:</a:t>
            </a:r>
            <a:r>
              <a:rPr lang="ru-RU" dirty="0" smtClean="0"/>
              <a:t> __.12.1941</a:t>
            </a:r>
          </a:p>
          <a:p>
            <a:pPr fontAlgn="base">
              <a:buNone/>
            </a:pPr>
            <a:r>
              <a:rPr lang="ru-RU" b="1" dirty="0" smtClean="0"/>
              <a:t>Причина выбытия:</a:t>
            </a:r>
            <a:r>
              <a:rPr lang="ru-RU" dirty="0" smtClean="0"/>
              <a:t> пропал без </a:t>
            </a:r>
            <a:r>
              <a:rPr lang="ru-RU" dirty="0" smtClean="0"/>
              <a:t>вести.</a:t>
            </a:r>
            <a:endParaRPr lang="ru-RU" dirty="0" smtClean="0"/>
          </a:p>
          <a:p>
            <a:pPr fontAlgn="base">
              <a:buNone/>
            </a:pPr>
            <a:r>
              <a:rPr lang="ru-RU" dirty="0" smtClean="0"/>
              <a:t>Другой информации найти про него не удалось.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32301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 со вторым прадедом мне повезло больше: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>
              <a:buNone/>
            </a:pPr>
            <a:r>
              <a:rPr lang="ru-RU" b="1" dirty="0" smtClean="0"/>
              <a:t>Дерябин Николай Иванович</a:t>
            </a:r>
            <a:endParaRPr lang="ru-RU" dirty="0" smtClean="0"/>
          </a:p>
          <a:p>
            <a:pPr fontAlgn="base">
              <a:buNone/>
            </a:pPr>
            <a:r>
              <a:rPr lang="ru-RU" b="1" dirty="0" smtClean="0"/>
              <a:t>Документ, уточняющий потери</a:t>
            </a:r>
            <a:endParaRPr lang="ru-RU" dirty="0" smtClean="0"/>
          </a:p>
          <a:p>
            <a:pPr fontAlgn="base">
              <a:buNone/>
            </a:pPr>
            <a:r>
              <a:rPr lang="ru-RU" b="1" dirty="0" smtClean="0"/>
              <a:t>Дата рождения:</a:t>
            </a:r>
            <a:r>
              <a:rPr lang="ru-RU" dirty="0" smtClean="0"/>
              <a:t> __.__.1924</a:t>
            </a:r>
          </a:p>
          <a:p>
            <a:pPr fontAlgn="base">
              <a:buNone/>
            </a:pPr>
            <a:r>
              <a:rPr lang="ru-RU" b="1" dirty="0" smtClean="0"/>
              <a:t>Место рождения:</a:t>
            </a:r>
            <a:r>
              <a:rPr lang="ru-RU" dirty="0" smtClean="0"/>
              <a:t> Чкаловская обл., </a:t>
            </a:r>
            <a:r>
              <a:rPr lang="ru-RU" dirty="0" err="1" smtClean="0"/>
              <a:t>Шарлыкский</a:t>
            </a:r>
            <a:r>
              <a:rPr lang="ru-RU" dirty="0" smtClean="0"/>
              <a:t> р-н, </a:t>
            </a:r>
            <a:r>
              <a:rPr lang="ru-RU" dirty="0" err="1" smtClean="0"/>
              <a:t>Зерклинский</a:t>
            </a:r>
            <a:r>
              <a:rPr lang="ru-RU" dirty="0" smtClean="0"/>
              <a:t> с/</a:t>
            </a:r>
            <a:r>
              <a:rPr lang="ru-RU" dirty="0" err="1" smtClean="0"/>
              <a:t>с</a:t>
            </a:r>
            <a:endParaRPr lang="ru-RU" dirty="0" smtClean="0"/>
          </a:p>
          <a:p>
            <a:pPr fontAlgn="base">
              <a:buNone/>
            </a:pPr>
            <a:r>
              <a:rPr lang="ru-RU" b="1" dirty="0" smtClean="0"/>
              <a:t>Дата призыва:</a:t>
            </a:r>
            <a:r>
              <a:rPr lang="ru-RU" dirty="0" smtClean="0"/>
              <a:t> __.__.1942 </a:t>
            </a:r>
            <a:r>
              <a:rPr lang="ru-RU" dirty="0" err="1" smtClean="0"/>
              <a:t>Шарлыкский</a:t>
            </a:r>
            <a:r>
              <a:rPr lang="ru-RU" dirty="0" smtClean="0"/>
              <a:t> РВК, Чкаловская обл., </a:t>
            </a:r>
            <a:r>
              <a:rPr lang="ru-RU" dirty="0" err="1" smtClean="0"/>
              <a:t>Шарлыкский</a:t>
            </a:r>
            <a:r>
              <a:rPr lang="ru-RU" dirty="0" smtClean="0"/>
              <a:t> р-н</a:t>
            </a:r>
          </a:p>
          <a:p>
            <a:pPr fontAlgn="base">
              <a:buNone/>
            </a:pPr>
            <a:r>
              <a:rPr lang="ru-RU" b="1" dirty="0" smtClean="0"/>
              <a:t>Дата призыва:</a:t>
            </a:r>
            <a:r>
              <a:rPr lang="ru-RU" dirty="0" smtClean="0"/>
              <a:t> __.__.1942</a:t>
            </a:r>
          </a:p>
          <a:p>
            <a:pPr fontAlgn="base">
              <a:buNone/>
            </a:pPr>
            <a:r>
              <a:rPr lang="ru-RU" b="1" dirty="0" smtClean="0"/>
              <a:t>Воинское звание:</a:t>
            </a:r>
            <a:r>
              <a:rPr lang="ru-RU" dirty="0" smtClean="0"/>
              <a:t> рядовой</a:t>
            </a:r>
          </a:p>
          <a:p>
            <a:pPr fontAlgn="base">
              <a:buNone/>
            </a:pPr>
            <a:r>
              <a:rPr lang="ru-RU" b="1" dirty="0" smtClean="0"/>
              <a:t>Дата выбытия:</a:t>
            </a:r>
            <a:r>
              <a:rPr lang="ru-RU" dirty="0" smtClean="0"/>
              <a:t> 13.08.1943</a:t>
            </a:r>
          </a:p>
          <a:p>
            <a:pPr fontAlgn="base">
              <a:buNone/>
            </a:pPr>
            <a:r>
              <a:rPr lang="ru-RU" b="1" dirty="0" smtClean="0"/>
              <a:t>Причина выбытия:</a:t>
            </a:r>
            <a:r>
              <a:rPr lang="ru-RU" dirty="0" smtClean="0"/>
              <a:t> убит</a:t>
            </a:r>
          </a:p>
          <a:p>
            <a:pPr>
              <a:buNone/>
            </a:pPr>
            <a:r>
              <a:rPr lang="ru-RU" b="1" dirty="0" smtClean="0"/>
              <a:t>Место захоронения: </a:t>
            </a:r>
            <a:r>
              <a:rPr lang="ru-RU" dirty="0" smtClean="0"/>
              <a:t>Орловская обл., </a:t>
            </a:r>
            <a:r>
              <a:rPr lang="ru-RU" dirty="0" err="1" smtClean="0"/>
              <a:t>Кромский</a:t>
            </a:r>
            <a:r>
              <a:rPr lang="ru-RU" dirty="0" smtClean="0"/>
              <a:t> р-н, д. </a:t>
            </a:r>
            <a:r>
              <a:rPr lang="ru-RU" dirty="0" smtClean="0"/>
              <a:t>Алексеевка.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736" y="142852"/>
            <a:ext cx="8818141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</TotalTime>
  <Words>623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След Великой Отечественной войны в истории моей семьи </vt:lpstr>
      <vt:lpstr>Слайд 2</vt:lpstr>
      <vt:lpstr>Слайд 3</vt:lpstr>
      <vt:lpstr>Слайд 4</vt:lpstr>
      <vt:lpstr>Слайд 5</vt:lpstr>
      <vt:lpstr>В результате исследований мы нашли данную информацию:  </vt:lpstr>
      <vt:lpstr>Слайд 7</vt:lpstr>
      <vt:lpstr>Но со вторым прадедом мне повезло больше: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Список источников и использованной литературы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След Великой Отечественной войны в истории моей семьи</dc:title>
  <dc:creator>Александр Острый</dc:creator>
  <cp:lastModifiedBy>Александр Острый</cp:lastModifiedBy>
  <cp:revision>4</cp:revision>
  <dcterms:created xsi:type="dcterms:W3CDTF">2025-02-10T19:11:41Z</dcterms:created>
  <dcterms:modified xsi:type="dcterms:W3CDTF">2025-02-10T19:44:00Z</dcterms:modified>
</cp:coreProperties>
</file>